
<file path=[Content_Types].xml><?xml version="1.0" encoding="utf-8"?>
<Types xmlns="http://schemas.openxmlformats.org/package/2006/content-types">
  <Default Extension="jpeg" ContentType="image/jpe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3"/>
    <p:sldId id="258" r:id="rId4"/>
    <p:sldId id="288" r:id="rId5"/>
    <p:sldId id="260" r:id="rId6"/>
    <p:sldId id="273" r:id="rId7"/>
    <p:sldId id="287" r:id="rId8"/>
    <p:sldId id="261" r:id="rId9"/>
    <p:sldId id="286" r:id="rId11"/>
    <p:sldId id="271" r:id="rId12"/>
    <p:sldId id="272" r:id="rId1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596"/>
    <p:restoredTop sz="94619"/>
  </p:normalViewPr>
  <p:slideViewPr>
    <p:cSldViewPr showGuides="1">
      <p:cViewPr>
        <p:scale>
          <a:sx n="80" d="100"/>
          <a:sy n="80" d="100"/>
        </p:scale>
        <p:origin x="-660" y="-396"/>
      </p:cViewPr>
      <p:guideLst>
        <p:guide orient="horz" pos="1117"/>
        <p:guide pos="11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/>
            <a:fld id="{9A0DB2DC-4C9A-4742-B13C-FB6460FD3503}" type="slidenum">
              <a:rPr lang="zh-CN" altLang="en-US" sz="1200" dirty="0">
                <a:latin typeface="Arial" panose="020B0604020202020204" pitchFamily="34" charset="0"/>
              </a:rPr>
            </a:fld>
            <a:endParaRPr lang="zh-CN" altLang="en-US" sz="1200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33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43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Text Box 6"/>
          <p:cNvSpPr txBox="1"/>
          <p:nvPr/>
        </p:nvSpPr>
        <p:spPr>
          <a:xfrm>
            <a:off x="44450" y="298450"/>
            <a:ext cx="27273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九年级　上册</a:t>
            </a:r>
            <a:endParaRPr lang="zh-CN" altLang="en-US" sz="2400" b="1" dirty="0"/>
          </a:p>
        </p:txBody>
      </p:sp>
      <p:pic>
        <p:nvPicPr>
          <p:cNvPr id="2051" name="Picture 5" descr="E:\李燃\教师教学用书\人民教育电子音像出版社 社标字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6237288"/>
            <a:ext cx="2173287" cy="4778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2" name="标题 1"/>
          <p:cNvSpPr/>
          <p:nvPr/>
        </p:nvSpPr>
        <p:spPr>
          <a:xfrm>
            <a:off x="0" y="1227138"/>
            <a:ext cx="91440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r>
              <a:rPr lang="en-US" altLang="zh-CN" sz="4400" dirty="0">
                <a:latin typeface="Times New Roman" panose="02020603050405020304" pitchFamily="18" charset="0"/>
              </a:rPr>
              <a:t>24.1</a:t>
            </a:r>
            <a:r>
              <a:rPr lang="zh-CN" altLang="en-US" sz="4400" b="1" dirty="0">
                <a:latin typeface="Times New Roman" panose="02020603050405020304" pitchFamily="18" charset="0"/>
              </a:rPr>
              <a:t>　圆的有关性质（第</a:t>
            </a:r>
            <a:r>
              <a:rPr lang="en-US" altLang="zh-CN" sz="4400" dirty="0">
                <a:latin typeface="Times New Roman" panose="02020603050405020304" pitchFamily="18" charset="0"/>
              </a:rPr>
              <a:t>5</a:t>
            </a:r>
            <a:r>
              <a:rPr lang="zh-CN" altLang="en-US" sz="4400" b="1" dirty="0">
                <a:latin typeface="Times New Roman" panose="02020603050405020304" pitchFamily="18" charset="0"/>
              </a:rPr>
              <a:t>课时）</a:t>
            </a:r>
            <a:endParaRPr lang="zh-CN" altLang="en-US" sz="4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6"/>
          <p:cNvSpPr/>
          <p:nvPr/>
        </p:nvSpPr>
        <p:spPr>
          <a:xfrm>
            <a:off x="179388" y="1268413"/>
            <a:ext cx="8964612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（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）如下图左，四边形 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ABCD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内接于⊙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是直径，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ABD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=30°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，则∠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BCD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的度数为多少？</a:t>
            </a:r>
            <a:b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（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11267" name="Rectangle 8"/>
          <p:cNvSpPr/>
          <p:nvPr/>
        </p:nvSpPr>
        <p:spPr>
          <a:xfrm>
            <a:off x="179388" y="2133600"/>
            <a:ext cx="8964612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（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）如下图右，在⊙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中，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为直径，直线 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与⊙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交于点 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⊥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于点 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，连接 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BD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BC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求证：∠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CBE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ABD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11268" name="矩形 25"/>
          <p:cNvSpPr/>
          <p:nvPr/>
        </p:nvSpPr>
        <p:spPr>
          <a:xfrm>
            <a:off x="250825" y="328613"/>
            <a:ext cx="2808288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en-US" b="1" dirty="0">
                <a:latin typeface="Arial" panose="020B0604020202020204" pitchFamily="34" charset="0"/>
              </a:rPr>
              <a:t>．</a:t>
            </a:r>
            <a:r>
              <a:rPr lang="zh-CN" altLang="en-US" b="1" dirty="0">
                <a:latin typeface="宋体" panose="02010600030101010101" pitchFamily="2" charset="-122"/>
              </a:rPr>
              <a:t>布置作业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11269" name="Rectangle 23"/>
          <p:cNvSpPr/>
          <p:nvPr/>
        </p:nvSpPr>
        <p:spPr>
          <a:xfrm>
            <a:off x="5003800" y="4076700"/>
            <a:ext cx="78105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270" name="Rectangle 24"/>
          <p:cNvSpPr/>
          <p:nvPr/>
        </p:nvSpPr>
        <p:spPr>
          <a:xfrm>
            <a:off x="7451725" y="4797425"/>
            <a:ext cx="78105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271" name="Rectangle 25"/>
          <p:cNvSpPr/>
          <p:nvPr/>
        </p:nvSpPr>
        <p:spPr>
          <a:xfrm>
            <a:off x="6311900" y="4278313"/>
            <a:ext cx="7810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zh-CN" altLang="en-US" sz="2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272" name="Rectangle 26"/>
          <p:cNvSpPr/>
          <p:nvPr/>
        </p:nvSpPr>
        <p:spPr>
          <a:xfrm>
            <a:off x="5508625" y="5589588"/>
            <a:ext cx="7810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2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273" name="Rectangle 27"/>
          <p:cNvSpPr/>
          <p:nvPr/>
        </p:nvSpPr>
        <p:spPr>
          <a:xfrm>
            <a:off x="6877050" y="5589588"/>
            <a:ext cx="7810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274" name="Rectangle 28"/>
          <p:cNvSpPr/>
          <p:nvPr/>
        </p:nvSpPr>
        <p:spPr>
          <a:xfrm>
            <a:off x="7308850" y="5589588"/>
            <a:ext cx="7810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zh-CN" altLang="en-US" sz="2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275" name="Rectangle 29"/>
          <p:cNvSpPr/>
          <p:nvPr/>
        </p:nvSpPr>
        <p:spPr>
          <a:xfrm>
            <a:off x="8039100" y="5589588"/>
            <a:ext cx="5651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zh-CN" altLang="en-US" sz="2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1276" name="Group 37"/>
          <p:cNvGrpSpPr/>
          <p:nvPr/>
        </p:nvGrpSpPr>
        <p:grpSpPr>
          <a:xfrm>
            <a:off x="542925" y="3557588"/>
            <a:ext cx="3376613" cy="2608262"/>
            <a:chOff x="342" y="2241"/>
            <a:chExt cx="2127" cy="1643"/>
          </a:xfrm>
        </p:grpSpPr>
        <p:sp>
          <p:nvSpPr>
            <p:cNvPr id="11297" name="Rectangle 14"/>
            <p:cNvSpPr/>
            <p:nvPr/>
          </p:nvSpPr>
          <p:spPr>
            <a:xfrm>
              <a:off x="342" y="2931"/>
              <a:ext cx="451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298" name="Rectangle 15"/>
            <p:cNvSpPr/>
            <p:nvPr/>
          </p:nvSpPr>
          <p:spPr>
            <a:xfrm>
              <a:off x="2018" y="2931"/>
              <a:ext cx="451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299" name="Rectangle 16"/>
            <p:cNvSpPr/>
            <p:nvPr/>
          </p:nvSpPr>
          <p:spPr>
            <a:xfrm>
              <a:off x="1837" y="2432"/>
              <a:ext cx="451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300" name="Rectangle 17"/>
            <p:cNvSpPr/>
            <p:nvPr/>
          </p:nvSpPr>
          <p:spPr>
            <a:xfrm>
              <a:off x="751" y="2241"/>
              <a:ext cx="451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301" name="Rectangle 18"/>
            <p:cNvSpPr/>
            <p:nvPr/>
          </p:nvSpPr>
          <p:spPr>
            <a:xfrm>
              <a:off x="1156" y="3067"/>
              <a:ext cx="451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11302" name="Picture 3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21" y="2330"/>
              <a:ext cx="1572" cy="1554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1278" name="Group 40"/>
          <p:cNvGrpSpPr>
            <a:grpSpLocks noChangeAspect="1"/>
          </p:cNvGrpSpPr>
          <p:nvPr/>
        </p:nvGrpSpPr>
        <p:grpSpPr>
          <a:xfrm>
            <a:off x="4303713" y="3444875"/>
            <a:ext cx="4229100" cy="2505075"/>
            <a:chOff x="2711" y="2170"/>
            <a:chExt cx="2664" cy="1578"/>
          </a:xfrm>
        </p:grpSpPr>
        <p:sp>
          <p:nvSpPr>
            <p:cNvPr id="11279" name="AutoShape 39"/>
            <p:cNvSpPr>
              <a:spLocks noChangeAspect="1" noTextEdit="1"/>
            </p:cNvSpPr>
            <p:nvPr/>
          </p:nvSpPr>
          <p:spPr>
            <a:xfrm>
              <a:off x="2711" y="2170"/>
              <a:ext cx="2664" cy="1578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80" name="Oval 41"/>
            <p:cNvSpPr/>
            <p:nvPr/>
          </p:nvSpPr>
          <p:spPr>
            <a:xfrm>
              <a:off x="3323" y="2242"/>
              <a:ext cx="1446" cy="1446"/>
            </a:xfrm>
            <a:prstGeom prst="ellipse">
              <a:avLst/>
            </a:prstGeom>
            <a:noFill/>
            <a:ln w="28575" cap="flat" cmpd="sng">
              <a:solidFill>
                <a:srgbClr val="008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  <p:sp>
          <p:nvSpPr>
            <p:cNvPr id="11281" name="Line 42"/>
            <p:cNvSpPr/>
            <p:nvPr/>
          </p:nvSpPr>
          <p:spPr>
            <a:xfrm>
              <a:off x="4073" y="2242"/>
              <a:ext cx="528" cy="264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11282" name="Line 43"/>
            <p:cNvSpPr/>
            <p:nvPr/>
          </p:nvSpPr>
          <p:spPr>
            <a:xfrm>
              <a:off x="3623" y="3550"/>
              <a:ext cx="840" cy="1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83" name="Line 44"/>
            <p:cNvSpPr/>
            <p:nvPr/>
          </p:nvSpPr>
          <p:spPr>
            <a:xfrm>
              <a:off x="3359" y="2734"/>
              <a:ext cx="1368" cy="456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84" name="Line 45"/>
            <p:cNvSpPr/>
            <p:nvPr/>
          </p:nvSpPr>
          <p:spPr>
            <a:xfrm>
              <a:off x="4601" y="2506"/>
              <a:ext cx="126" cy="684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11285" name="Line 46"/>
            <p:cNvSpPr/>
            <p:nvPr/>
          </p:nvSpPr>
          <p:spPr>
            <a:xfrm flipH="1">
              <a:off x="3359" y="2242"/>
              <a:ext cx="714" cy="492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11286" name="Line 47"/>
            <p:cNvSpPr/>
            <p:nvPr/>
          </p:nvSpPr>
          <p:spPr>
            <a:xfrm>
              <a:off x="4073" y="2242"/>
              <a:ext cx="654" cy="948"/>
            </a:xfrm>
            <a:prstGeom prst="line">
              <a:avLst/>
            </a:prstGeom>
            <a:ln w="28575">
              <a:noFill/>
            </a:ln>
          </p:spPr>
        </p:sp>
        <p:sp>
          <p:nvSpPr>
            <p:cNvPr id="11287" name="Line 48"/>
            <p:cNvSpPr/>
            <p:nvPr/>
          </p:nvSpPr>
          <p:spPr>
            <a:xfrm>
              <a:off x="2783" y="3550"/>
              <a:ext cx="840" cy="1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88" name="Line 49"/>
            <p:cNvSpPr/>
            <p:nvPr/>
          </p:nvSpPr>
          <p:spPr>
            <a:xfrm>
              <a:off x="4463" y="3550"/>
              <a:ext cx="840" cy="1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89" name="Line 50"/>
            <p:cNvSpPr/>
            <p:nvPr/>
          </p:nvSpPr>
          <p:spPr>
            <a:xfrm flipH="1">
              <a:off x="3623" y="3190"/>
              <a:ext cx="1104" cy="360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90" name="Line 51"/>
            <p:cNvSpPr/>
            <p:nvPr/>
          </p:nvSpPr>
          <p:spPr>
            <a:xfrm flipH="1">
              <a:off x="4463" y="3190"/>
              <a:ext cx="264" cy="360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91" name="Line 52"/>
            <p:cNvSpPr/>
            <p:nvPr/>
          </p:nvSpPr>
          <p:spPr>
            <a:xfrm>
              <a:off x="4727" y="3190"/>
              <a:ext cx="1" cy="360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92" name="Line 53"/>
            <p:cNvSpPr/>
            <p:nvPr/>
          </p:nvSpPr>
          <p:spPr>
            <a:xfrm>
              <a:off x="4667" y="3550"/>
              <a:ext cx="60" cy="1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93" name="Line 54"/>
            <p:cNvSpPr/>
            <p:nvPr/>
          </p:nvSpPr>
          <p:spPr>
            <a:xfrm>
              <a:off x="4667" y="3490"/>
              <a:ext cx="1" cy="60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94" name="Line 55"/>
            <p:cNvSpPr/>
            <p:nvPr/>
          </p:nvSpPr>
          <p:spPr>
            <a:xfrm>
              <a:off x="4667" y="3490"/>
              <a:ext cx="60" cy="1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95" name="Line 56"/>
            <p:cNvSpPr/>
            <p:nvPr/>
          </p:nvSpPr>
          <p:spPr>
            <a:xfrm>
              <a:off x="4727" y="3490"/>
              <a:ext cx="1" cy="60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296" name="Oval 57"/>
            <p:cNvSpPr/>
            <p:nvPr/>
          </p:nvSpPr>
          <p:spPr>
            <a:xfrm>
              <a:off x="4031" y="2950"/>
              <a:ext cx="30" cy="30"/>
            </a:xfrm>
            <a:prstGeom prst="ellipse">
              <a:avLst/>
            </a:prstGeom>
            <a:solidFill>
              <a:srgbClr val="FF0000"/>
            </a:solidFill>
            <a:ln w="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内容占位符 2"/>
          <p:cNvSpPr>
            <a:spLocks noGrp="1"/>
          </p:cNvSpPr>
          <p:nvPr>
            <p:ph idx="1"/>
          </p:nvPr>
        </p:nvSpPr>
        <p:spPr>
          <a:xfrm>
            <a:off x="179388" y="1773238"/>
            <a:ext cx="8964612" cy="2227262"/>
          </a:xfrm>
          <a:ln/>
        </p:spPr>
        <p:txBody>
          <a:bodyPr vert="horz" wrap="square" lIns="91440" tIns="45720" rIns="91440" bIns="45720" anchor="t">
            <a:spAutoFit/>
          </a:bodyPr>
          <a:p>
            <a:pPr>
              <a:spcBef>
                <a:spcPct val="0"/>
              </a:spcBef>
            </a:pPr>
            <a:r>
              <a:rPr lang="zh-CN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圆内接四边形的性质是圆周角定理的应用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zh-CN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利用圆周角定理，可以把圆内接四边形的四个内角（圆周角）和相应的圆心角联系起来，得到圆内接四边形的性</a:t>
            </a:r>
            <a:b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CN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质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zh-CN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圆内接四边形的性质在圆中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探究</a:t>
            </a:r>
            <a:r>
              <a:rPr lang="zh-CN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角相等或互补关系时经常用到，也是研究四点共圆的基础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endParaRPr lang="zh-CN" altLang="en-US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75" name="Text Box 5"/>
          <p:cNvSpPr txBox="1"/>
          <p:nvPr/>
        </p:nvSpPr>
        <p:spPr>
          <a:xfrm>
            <a:off x="250825" y="620713"/>
            <a:ext cx="30241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latin typeface="宋体" panose="02010600030101010101" pitchFamily="2" charset="-122"/>
              </a:rPr>
              <a:t>课件说</a:t>
            </a:r>
            <a:r>
              <a:rPr lang="zh-CN" altLang="en-US" sz="4000" b="1" dirty="0"/>
              <a:t>明</a:t>
            </a:r>
            <a:endParaRPr lang="zh-CN" altLang="en-US" sz="4000" b="1" dirty="0"/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内容占位符 2"/>
          <p:cNvSpPr txBox="1"/>
          <p:nvPr/>
        </p:nvSpPr>
        <p:spPr>
          <a:xfrm>
            <a:off x="179388" y="1773238"/>
            <a:ext cx="8964612" cy="2227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spcBef>
                <a:spcPct val="0"/>
              </a:spcBef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学习目标：</a:t>
            </a:r>
            <a:b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．掌握圆内接四边形的概念和性质；</a:t>
            </a:r>
            <a:b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．会运用圆内接四边形的性质证明和计算一些问题．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eaLnBrk="1" hangingPunct="1">
              <a:spcBef>
                <a:spcPct val="0"/>
              </a:spcBef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学习重点：</a:t>
            </a:r>
            <a:b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圆内接四边形的概念和性质．</a:t>
            </a:r>
            <a:endParaRPr lang="zh-CN" altLang="en-US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099" name="Text Box 5"/>
          <p:cNvSpPr txBox="1"/>
          <p:nvPr/>
        </p:nvSpPr>
        <p:spPr>
          <a:xfrm>
            <a:off x="250825" y="620713"/>
            <a:ext cx="30241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latin typeface="宋体" panose="02010600030101010101" pitchFamily="2" charset="-122"/>
              </a:rPr>
              <a:t>课件说</a:t>
            </a:r>
            <a:r>
              <a:rPr lang="zh-CN" altLang="en-US" sz="4000" b="1" dirty="0"/>
              <a:t>明</a:t>
            </a:r>
            <a:endParaRPr lang="zh-CN" altLang="en-US" sz="4000" b="1" dirty="0"/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内容占位符 2"/>
          <p:cNvSpPr>
            <a:spLocks noGrp="1"/>
          </p:cNvSpPr>
          <p:nvPr>
            <p:ph idx="1"/>
          </p:nvPr>
        </p:nvSpPr>
        <p:spPr>
          <a:xfrm>
            <a:off x="179388" y="1268413"/>
            <a:ext cx="8229600" cy="1373187"/>
          </a:xfrm>
          <a:ln/>
        </p:spPr>
        <p:txBody>
          <a:bodyPr vert="horz" wrap="square" lIns="91440" tIns="45720" rIns="91440" bIns="45720" anchor="t">
            <a:spAutoFit/>
          </a:bodyPr>
          <a:p>
            <a:pPr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　　什么叫圆内接三角形？</a:t>
            </a:r>
            <a:endParaRPr lang="en-US" altLang="zh-CN" sz="2800" b="1" dirty="0"/>
          </a:p>
          <a:p>
            <a:pPr eaLnBrk="1" hangingPunct="1">
              <a:spcBef>
                <a:spcPct val="0"/>
              </a:spcBef>
              <a:buNone/>
            </a:pPr>
            <a:endParaRPr lang="en-US" altLang="zh-CN" sz="2800" b="1" dirty="0"/>
          </a:p>
          <a:p>
            <a:pPr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　　什么叫圆内接四边形？</a:t>
            </a:r>
            <a:endParaRPr lang="zh-CN" altLang="en-US" sz="2800" b="1" dirty="0"/>
          </a:p>
        </p:txBody>
      </p:sp>
      <p:sp>
        <p:nvSpPr>
          <p:cNvPr id="5123" name="矩形 6"/>
          <p:cNvSpPr/>
          <p:nvPr/>
        </p:nvSpPr>
        <p:spPr>
          <a:xfrm>
            <a:off x="250825" y="333375"/>
            <a:ext cx="2736850" cy="652463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．</a:t>
            </a:r>
            <a:r>
              <a:rPr lang="zh-CN" altLang="en-US" b="1" dirty="0">
                <a:latin typeface="宋体" panose="02010600030101010101" pitchFamily="2" charset="-122"/>
              </a:rPr>
              <a:t>提出问题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pic>
        <p:nvPicPr>
          <p:cNvPr id="2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charRg st="14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内容占位符 2"/>
          <p:cNvSpPr>
            <a:spLocks noGrp="1"/>
          </p:cNvSpPr>
          <p:nvPr>
            <p:ph idx="1"/>
          </p:nvPr>
        </p:nvSpPr>
        <p:spPr>
          <a:xfrm>
            <a:off x="179388" y="1268413"/>
            <a:ext cx="8229600" cy="954087"/>
          </a:xfrm>
          <a:ln/>
        </p:spPr>
        <p:txBody>
          <a:bodyPr vert="horz" wrap="square" lIns="91440" tIns="45720" rIns="91440" bIns="45720" anchor="t">
            <a:spAutoFit/>
          </a:bodyPr>
          <a:p>
            <a:pPr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　　观察圆内接四边形对角之间有什么关系．</a:t>
            </a:r>
            <a:endParaRPr lang="en-US" altLang="zh-CN" sz="2800" b="1" dirty="0"/>
          </a:p>
          <a:p>
            <a:pPr eaLnBrk="1" hangingPunct="1">
              <a:spcBef>
                <a:spcPct val="0"/>
              </a:spcBef>
              <a:buNone/>
            </a:pPr>
            <a:r>
              <a:rPr lang="zh-CN" altLang="en-US" sz="2800" b="1" dirty="0"/>
              <a:t>　　如何验证你的猜想呢？</a:t>
            </a:r>
            <a:endParaRPr lang="zh-CN" altLang="en-US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147" name="矩形 5"/>
          <p:cNvSpPr/>
          <p:nvPr/>
        </p:nvSpPr>
        <p:spPr>
          <a:xfrm>
            <a:off x="250825" y="333375"/>
            <a:ext cx="2736850" cy="584200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dirty="0">
                <a:latin typeface="Arial" panose="020B0604020202020204" pitchFamily="34" charset="0"/>
              </a:rPr>
              <a:t>．</a:t>
            </a:r>
            <a:r>
              <a:rPr lang="zh-CN" altLang="en-US" b="1" dirty="0">
                <a:latin typeface="Arial" panose="020B0604020202020204" pitchFamily="34" charset="0"/>
              </a:rPr>
              <a:t>性质探究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sp>
        <p:nvSpPr>
          <p:cNvPr id="5124" name="矩形 7"/>
          <p:cNvSpPr/>
          <p:nvPr/>
        </p:nvSpPr>
        <p:spPr>
          <a:xfrm>
            <a:off x="179388" y="5229225"/>
            <a:ext cx="8964612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　　圆内接四边形的对角互补，并且任何一角的外角都等于它的内对角．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pSp>
        <p:nvGrpSpPr>
          <p:cNvPr id="6149" name="Group 46"/>
          <p:cNvGrpSpPr/>
          <p:nvPr/>
        </p:nvGrpSpPr>
        <p:grpSpPr>
          <a:xfrm>
            <a:off x="2571750" y="2205038"/>
            <a:ext cx="3368675" cy="2879725"/>
            <a:chOff x="1620" y="2115"/>
            <a:chExt cx="2122" cy="1814"/>
          </a:xfrm>
        </p:grpSpPr>
        <p:sp>
          <p:nvSpPr>
            <p:cNvPr id="6151" name="Rectangle 47"/>
            <p:cNvSpPr/>
            <p:nvPr/>
          </p:nvSpPr>
          <p:spPr>
            <a:xfrm>
              <a:off x="2391" y="2115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152" name="Rectangle 48"/>
            <p:cNvSpPr/>
            <p:nvPr/>
          </p:nvSpPr>
          <p:spPr>
            <a:xfrm>
              <a:off x="1620" y="3511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153" name="Rectangle 49"/>
            <p:cNvSpPr/>
            <p:nvPr/>
          </p:nvSpPr>
          <p:spPr>
            <a:xfrm>
              <a:off x="2789" y="3602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154" name="Rectangle 50"/>
            <p:cNvSpPr/>
            <p:nvPr/>
          </p:nvSpPr>
          <p:spPr>
            <a:xfrm>
              <a:off x="2154" y="2957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155" name="Rectangle 51"/>
            <p:cNvSpPr/>
            <p:nvPr/>
          </p:nvSpPr>
          <p:spPr>
            <a:xfrm>
              <a:off x="2955" y="2450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156" name="Rectangle 52"/>
            <p:cNvSpPr/>
            <p:nvPr/>
          </p:nvSpPr>
          <p:spPr>
            <a:xfrm>
              <a:off x="3298" y="2831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157" name="Rectangle 53"/>
            <p:cNvSpPr/>
            <p:nvPr/>
          </p:nvSpPr>
          <p:spPr>
            <a:xfrm>
              <a:off x="3243" y="2413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6158" name="Picture 5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627" y="2339"/>
              <a:ext cx="1752" cy="159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副标题 2"/>
          <p:cNvSpPr>
            <a:spLocks noGrp="1"/>
          </p:cNvSpPr>
          <p:nvPr>
            <p:ph type="subTitle" idx="1"/>
          </p:nvPr>
        </p:nvSpPr>
        <p:spPr>
          <a:xfrm>
            <a:off x="179388" y="1268413"/>
            <a:ext cx="8964612" cy="1816100"/>
          </a:xfrm>
          <a:ln/>
        </p:spPr>
        <p:txBody>
          <a:bodyPr vert="horz" wrap="square" lIns="91440" tIns="45720" rIns="91440" bIns="45720" anchor="t">
            <a:spAutoFit/>
          </a:bodyPr>
          <a:p>
            <a:pPr algn="l">
              <a:spcBef>
                <a:spcPct val="0"/>
              </a:spcBef>
            </a:pPr>
            <a:r>
              <a:rPr lang="zh-CN" altLang="en-US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　　</a:t>
            </a:r>
            <a:r>
              <a:rPr lang="zh-CN" altLang="zh-CN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在⊙</a:t>
            </a:r>
            <a:r>
              <a:rPr lang="en-US" altLang="zh-CN" sz="2800" i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O </a:t>
            </a:r>
            <a:r>
              <a:rPr lang="zh-CN" altLang="zh-CN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中，</a:t>
            </a:r>
            <a:r>
              <a:rPr lang="en-US" altLang="zh-CN" sz="2800" i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A</a:t>
            </a:r>
            <a:r>
              <a:rPr lang="zh-CN" altLang="zh-CN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、</a:t>
            </a:r>
            <a:r>
              <a:rPr lang="en-US" altLang="zh-CN" sz="2800" i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B</a:t>
            </a:r>
            <a:r>
              <a:rPr lang="zh-CN" altLang="zh-CN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、</a:t>
            </a:r>
            <a:r>
              <a:rPr lang="en-US" altLang="zh-CN" sz="2800" i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C</a:t>
            </a:r>
            <a:r>
              <a:rPr lang="zh-CN" altLang="zh-CN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、</a:t>
            </a:r>
            <a:r>
              <a:rPr lang="en-US" altLang="zh-CN" sz="2800" i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D</a:t>
            </a:r>
            <a:r>
              <a:rPr lang="en-US" altLang="zh-CN" sz="28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lang="zh-CN" altLang="zh-CN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都在同一个圆上．</a:t>
            </a:r>
            <a:endParaRPr lang="zh-CN" altLang="zh-CN" sz="28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endParaRPr>
          </a:p>
          <a:p>
            <a:pPr algn="l">
              <a:spcBef>
                <a:spcPct val="0"/>
              </a:spcBef>
            </a:pPr>
            <a:r>
              <a:rPr lang="zh-CN" altLang="en-US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　　</a:t>
            </a:r>
            <a:r>
              <a:rPr lang="zh-CN" altLang="zh-CN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（</a:t>
            </a:r>
            <a:r>
              <a:rPr lang="en-US" altLang="zh-CN" sz="28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1</a:t>
            </a:r>
            <a:r>
              <a:rPr lang="zh-CN" altLang="zh-CN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）</a:t>
            </a:r>
            <a:r>
              <a:rPr lang="zh-CN" altLang="en-US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请指出</a:t>
            </a:r>
            <a:r>
              <a:rPr lang="zh-CN" altLang="zh-CN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图中圆内接四边形的外角．</a:t>
            </a:r>
            <a:endParaRPr lang="zh-CN" altLang="zh-CN" sz="28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endParaRPr>
          </a:p>
          <a:p>
            <a:pPr algn="l">
              <a:spcBef>
                <a:spcPct val="0"/>
              </a:spcBef>
            </a:pPr>
            <a:r>
              <a:rPr lang="zh-CN" altLang="en-US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　　</a:t>
            </a:r>
            <a:r>
              <a:rPr lang="zh-CN" altLang="zh-CN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（</a:t>
            </a:r>
            <a:r>
              <a:rPr lang="en-US" altLang="zh-CN" sz="28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2</a:t>
            </a:r>
            <a:r>
              <a:rPr lang="zh-CN" altLang="zh-CN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）</a:t>
            </a:r>
            <a:r>
              <a:rPr lang="zh-CN" altLang="zh-CN" sz="28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∠</a:t>
            </a:r>
            <a:r>
              <a:rPr lang="zh-CN" altLang="en-US" sz="2800" i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A</a:t>
            </a:r>
            <a:r>
              <a:rPr lang="en-US" altLang="zh-CN" sz="2800" i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DC </a:t>
            </a:r>
            <a:r>
              <a:rPr lang="zh-CN" altLang="zh-CN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的内对角是哪一个角，</a:t>
            </a:r>
            <a:r>
              <a:rPr lang="zh-CN" altLang="zh-CN" sz="28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∠</a:t>
            </a:r>
            <a:r>
              <a:rPr lang="en-US" altLang="zh-CN" sz="2800" i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DCB </a:t>
            </a:r>
            <a:r>
              <a:rPr lang="zh-CN" altLang="zh-CN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呢？</a:t>
            </a:r>
            <a:endParaRPr lang="zh-CN" altLang="zh-CN" sz="28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endParaRPr>
          </a:p>
          <a:p>
            <a:pPr algn="l">
              <a:spcBef>
                <a:spcPct val="0"/>
              </a:spcBef>
            </a:pPr>
            <a:r>
              <a:rPr lang="zh-CN" altLang="en-US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　　</a:t>
            </a:r>
            <a:r>
              <a:rPr lang="zh-CN" altLang="zh-CN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（</a:t>
            </a:r>
            <a:r>
              <a:rPr lang="en-US" altLang="zh-CN" sz="28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3</a:t>
            </a:r>
            <a:r>
              <a:rPr lang="zh-CN" altLang="zh-CN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）与</a:t>
            </a:r>
            <a:r>
              <a:rPr lang="zh-CN" altLang="zh-CN" sz="2800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∠</a:t>
            </a:r>
            <a:r>
              <a:rPr lang="en-US" altLang="zh-CN" sz="2800" i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DCB </a:t>
            </a:r>
            <a:r>
              <a:rPr lang="zh-CN" altLang="zh-CN" sz="2800" b="1" kern="1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rPr>
              <a:t>互补的角是哪个角？</a:t>
            </a:r>
            <a:endParaRPr lang="zh-CN" altLang="en-US" sz="28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171" name="矩形 5"/>
          <p:cNvSpPr/>
          <p:nvPr/>
        </p:nvSpPr>
        <p:spPr>
          <a:xfrm>
            <a:off x="250825" y="333375"/>
            <a:ext cx="2736850" cy="584200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dirty="0">
                <a:latin typeface="Arial" panose="020B0604020202020204" pitchFamily="34" charset="0"/>
              </a:rPr>
              <a:t>．</a:t>
            </a:r>
            <a:r>
              <a:rPr lang="zh-CN" altLang="en-US" b="1" dirty="0">
                <a:latin typeface="Arial" panose="020B0604020202020204" pitchFamily="34" charset="0"/>
              </a:rPr>
              <a:t>性质探究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grpSp>
        <p:nvGrpSpPr>
          <p:cNvPr id="7172" name="Group 38"/>
          <p:cNvGrpSpPr/>
          <p:nvPr/>
        </p:nvGrpSpPr>
        <p:grpSpPr>
          <a:xfrm>
            <a:off x="2571750" y="3357563"/>
            <a:ext cx="3368675" cy="2879725"/>
            <a:chOff x="1620" y="2115"/>
            <a:chExt cx="2122" cy="1814"/>
          </a:xfrm>
        </p:grpSpPr>
        <p:sp>
          <p:nvSpPr>
            <p:cNvPr id="7174" name="Rectangle 39"/>
            <p:cNvSpPr/>
            <p:nvPr/>
          </p:nvSpPr>
          <p:spPr>
            <a:xfrm>
              <a:off x="2391" y="2115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175" name="Rectangle 40"/>
            <p:cNvSpPr/>
            <p:nvPr/>
          </p:nvSpPr>
          <p:spPr>
            <a:xfrm>
              <a:off x="1620" y="3511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176" name="Rectangle 41"/>
            <p:cNvSpPr/>
            <p:nvPr/>
          </p:nvSpPr>
          <p:spPr>
            <a:xfrm>
              <a:off x="2789" y="3602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177" name="Rectangle 42"/>
            <p:cNvSpPr/>
            <p:nvPr/>
          </p:nvSpPr>
          <p:spPr>
            <a:xfrm>
              <a:off x="2154" y="2957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178" name="Rectangle 43"/>
            <p:cNvSpPr/>
            <p:nvPr/>
          </p:nvSpPr>
          <p:spPr>
            <a:xfrm>
              <a:off x="2955" y="2450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179" name="Rectangle 44"/>
            <p:cNvSpPr/>
            <p:nvPr/>
          </p:nvSpPr>
          <p:spPr>
            <a:xfrm>
              <a:off x="3298" y="2831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180" name="Rectangle 45"/>
            <p:cNvSpPr/>
            <p:nvPr/>
          </p:nvSpPr>
          <p:spPr>
            <a:xfrm>
              <a:off x="3243" y="2413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7181" name="Picture 4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627" y="2339"/>
              <a:ext cx="1752" cy="159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内容占位符 2"/>
          <p:cNvSpPr>
            <a:spLocks noGrp="1"/>
          </p:cNvSpPr>
          <p:nvPr>
            <p:ph idx="1"/>
          </p:nvPr>
        </p:nvSpPr>
        <p:spPr>
          <a:xfrm>
            <a:off x="179388" y="1268413"/>
            <a:ext cx="8964612" cy="1373187"/>
          </a:xfrm>
          <a:ln/>
        </p:spPr>
        <p:txBody>
          <a:bodyPr vert="horz" wrap="square" lIns="91440" tIns="45720" rIns="91440" bIns="45720" anchor="t">
            <a:spAutoFit/>
          </a:bodyPr>
          <a:p>
            <a:pPr marL="0" indent="0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已知：△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 </a:t>
            </a:r>
            <a:r>
              <a:rPr lang="zh-CN" altLang="en-US" sz="2800" b="1" dirty="0">
                <a:latin typeface="Times New Roman" panose="02020603050405020304" pitchFamily="18" charset="0"/>
              </a:rPr>
              <a:t>中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zh-CN" altLang="en-US" sz="2800" b="1" dirty="0">
                <a:latin typeface="Times New Roman" panose="02020603050405020304" pitchFamily="18" charset="0"/>
              </a:rPr>
              <a:t>是△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 </a:t>
            </a:r>
            <a:r>
              <a:rPr lang="zh-CN" altLang="en-US" sz="2800" b="1" dirty="0">
                <a:latin typeface="Times New Roman" panose="02020603050405020304" pitchFamily="18" charset="0"/>
              </a:rPr>
              <a:t>外接圆　</a:t>
            </a:r>
            <a:br>
              <a:rPr lang="zh-CN" altLang="en-US" sz="2800" b="1" dirty="0">
                <a:latin typeface="Times New Roman" panose="02020603050405020304" pitchFamily="18" charset="0"/>
              </a:rPr>
            </a:br>
            <a:r>
              <a:rPr lang="zh-CN" altLang="en-US" sz="2800" b="1" dirty="0">
                <a:latin typeface="Times New Roman" panose="02020603050405020304" pitchFamily="18" charset="0"/>
              </a:rPr>
              <a:t>上的点（不与 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zh-CN" altLang="en-US" sz="2800" b="1" dirty="0">
                <a:latin typeface="Times New Roman" panose="02020603050405020304" pitchFamily="18" charset="0"/>
              </a:rPr>
              <a:t>重合），延长 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BD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800" b="1" dirty="0">
                <a:latin typeface="Times New Roman" panose="02020603050405020304" pitchFamily="18" charset="0"/>
              </a:rPr>
              <a:t>到 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zh-CN" altLang="en-US" sz="2800" b="1" dirty="0">
                <a:latin typeface="Times New Roman" panose="02020603050405020304" pitchFamily="18" charset="0"/>
              </a:rPr>
              <a:t>．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求证：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的延长线平分</a:t>
            </a:r>
            <a:r>
              <a:rPr lang="zh-CN" altLang="en-US" sz="2800" dirty="0">
                <a:latin typeface="Times New Roman" panose="02020603050405020304" pitchFamily="18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CDE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8195" name="矩形 8"/>
          <p:cNvSpPr/>
          <p:nvPr/>
        </p:nvSpPr>
        <p:spPr>
          <a:xfrm>
            <a:off x="250825" y="333375"/>
            <a:ext cx="4392613" cy="584200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dirty="0">
                <a:latin typeface="Arial" panose="020B0604020202020204" pitchFamily="34" charset="0"/>
              </a:rPr>
              <a:t>．</a:t>
            </a:r>
            <a:r>
              <a:rPr lang="zh-CN" altLang="en-US" b="1" dirty="0">
                <a:latin typeface="Arial" panose="020B0604020202020204" pitchFamily="34" charset="0"/>
              </a:rPr>
              <a:t>利用性质解决问题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grpSp>
        <p:nvGrpSpPr>
          <p:cNvPr id="8196" name="Group 18"/>
          <p:cNvGrpSpPr/>
          <p:nvPr/>
        </p:nvGrpSpPr>
        <p:grpSpPr>
          <a:xfrm>
            <a:off x="2571750" y="3357563"/>
            <a:ext cx="3368675" cy="2879725"/>
            <a:chOff x="1620" y="2115"/>
            <a:chExt cx="2122" cy="1814"/>
          </a:xfrm>
        </p:grpSpPr>
        <p:sp>
          <p:nvSpPr>
            <p:cNvPr id="8201" name="Rectangle 9"/>
            <p:cNvSpPr/>
            <p:nvPr/>
          </p:nvSpPr>
          <p:spPr>
            <a:xfrm>
              <a:off x="2391" y="2115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02" name="Rectangle 10"/>
            <p:cNvSpPr/>
            <p:nvPr/>
          </p:nvSpPr>
          <p:spPr>
            <a:xfrm>
              <a:off x="1620" y="3511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03" name="Rectangle 11"/>
            <p:cNvSpPr/>
            <p:nvPr/>
          </p:nvSpPr>
          <p:spPr>
            <a:xfrm>
              <a:off x="2789" y="3602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04" name="Rectangle 12"/>
            <p:cNvSpPr/>
            <p:nvPr/>
          </p:nvSpPr>
          <p:spPr>
            <a:xfrm>
              <a:off x="2154" y="2957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05" name="Rectangle 13"/>
            <p:cNvSpPr/>
            <p:nvPr/>
          </p:nvSpPr>
          <p:spPr>
            <a:xfrm>
              <a:off x="2955" y="2450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06" name="Rectangle 15"/>
            <p:cNvSpPr/>
            <p:nvPr/>
          </p:nvSpPr>
          <p:spPr>
            <a:xfrm>
              <a:off x="3298" y="2831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07" name="Rectangle 16"/>
            <p:cNvSpPr/>
            <p:nvPr/>
          </p:nvSpPr>
          <p:spPr>
            <a:xfrm>
              <a:off x="3243" y="2413"/>
              <a:ext cx="4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8208" name="Picture 1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627" y="2339"/>
              <a:ext cx="1752" cy="159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8198" name="Group 15"/>
          <p:cNvGrpSpPr/>
          <p:nvPr/>
        </p:nvGrpSpPr>
        <p:grpSpPr>
          <a:xfrm>
            <a:off x="8243888" y="1268413"/>
            <a:ext cx="935037" cy="550862"/>
            <a:chOff x="4241" y="506"/>
            <a:chExt cx="589" cy="347"/>
          </a:xfrm>
        </p:grpSpPr>
        <p:sp>
          <p:nvSpPr>
            <p:cNvPr id="8199" name="Rectangle 16"/>
            <p:cNvSpPr/>
            <p:nvPr/>
          </p:nvSpPr>
          <p:spPr>
            <a:xfrm>
              <a:off x="4241" y="506"/>
              <a:ext cx="58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AC</a:t>
              </a:r>
              <a:endParaRPr lang="en-US" altLang="zh-CN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00" name="Arc 17"/>
            <p:cNvSpPr/>
            <p:nvPr/>
          </p:nvSpPr>
          <p:spPr>
            <a:xfrm>
              <a:off x="4344" y="536"/>
              <a:ext cx="212" cy="317"/>
            </a:xfrm>
            <a:custGeom>
              <a:avLst/>
              <a:gdLst>
                <a:gd name="txL" fmla="*/ 0 w 14482"/>
                <a:gd name="txT" fmla="*/ 0 h 21600"/>
                <a:gd name="txR" fmla="*/ 14482 w 14482"/>
                <a:gd name="txB" fmla="*/ 21600 h 21600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14482" h="21600" fill="none">
                  <a:moveTo>
                    <a:pt x="-1" y="1045"/>
                  </a:moveTo>
                  <a:cubicBezTo>
                    <a:pt x="2145" y="352"/>
                    <a:pt x="4385" y="-1"/>
                    <a:pt x="6640" y="0"/>
                  </a:cubicBezTo>
                  <a:cubicBezTo>
                    <a:pt x="9322" y="0"/>
                    <a:pt x="11982" y="499"/>
                    <a:pt x="14482" y="1473"/>
                  </a:cubicBezTo>
                </a:path>
                <a:path w="14482" h="21600" stroke="0">
                  <a:moveTo>
                    <a:pt x="-1" y="1045"/>
                  </a:moveTo>
                  <a:cubicBezTo>
                    <a:pt x="2145" y="352"/>
                    <a:pt x="4385" y="-1"/>
                    <a:pt x="6640" y="0"/>
                  </a:cubicBezTo>
                  <a:cubicBezTo>
                    <a:pt x="9322" y="0"/>
                    <a:pt x="11982" y="499"/>
                    <a:pt x="14482" y="1473"/>
                  </a:cubicBezTo>
                  <a:lnTo>
                    <a:pt x="6640" y="21600"/>
                  </a:lnTo>
                  <a:lnTo>
                    <a:pt x="-1" y="1045"/>
                  </a:lnTo>
                  <a:close/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内容占位符 2"/>
          <p:cNvSpPr>
            <a:spLocks noGrp="1"/>
          </p:cNvSpPr>
          <p:nvPr>
            <p:ph idx="1"/>
          </p:nvPr>
        </p:nvSpPr>
        <p:spPr>
          <a:xfrm>
            <a:off x="179388" y="1268413"/>
            <a:ext cx="8964612" cy="1031875"/>
          </a:xfrm>
          <a:ln/>
        </p:spPr>
        <p:txBody>
          <a:bodyPr vert="horz" wrap="square" lIns="91440" tIns="45720" rIns="91440" bIns="45720" anchor="t">
            <a:spAutoFit/>
          </a:bodyPr>
          <a:p>
            <a:pPr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拓展：如图，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</a:t>
            </a:r>
            <a:r>
              <a:rPr lang="zh-CN" altLang="en-US" sz="2800" b="1" dirty="0">
                <a:latin typeface="Times New Roman" panose="02020603050405020304" pitchFamily="18" charset="0"/>
              </a:rPr>
              <a:t>是</a:t>
            </a:r>
            <a:r>
              <a:rPr lang="zh-CN" altLang="en-US" sz="2800" dirty="0">
                <a:latin typeface="Times New Roman" panose="02020603050405020304" pitchFamily="18" charset="0"/>
              </a:rPr>
              <a:t>△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 </a:t>
            </a:r>
            <a:r>
              <a:rPr lang="zh-CN" altLang="en-US" sz="2800" b="1" dirty="0">
                <a:latin typeface="Times New Roman" panose="02020603050405020304" pitchFamily="18" charset="0"/>
              </a:rPr>
              <a:t>的两条高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zh-CN" altLang="en-US" sz="2800" dirty="0">
                <a:latin typeface="Times New Roman" panose="02020603050405020304" pitchFamily="18" charset="0"/>
              </a:rPr>
              <a:t>　　</a:t>
            </a:r>
            <a:r>
              <a:rPr lang="zh-CN" altLang="en-US" sz="2800" b="1" dirty="0">
                <a:latin typeface="Times New Roman" panose="02020603050405020304" pitchFamily="18" charset="0"/>
              </a:rPr>
              <a:t>求证：</a:t>
            </a:r>
            <a:r>
              <a:rPr lang="zh-CN" altLang="en-US" sz="2800" dirty="0">
                <a:latin typeface="Times New Roman" panose="02020603050405020304" pitchFamily="18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CED</a:t>
            </a:r>
            <a:r>
              <a:rPr lang="en-US" altLang="zh-CN" sz="2800" dirty="0">
                <a:latin typeface="Times New Roman" panose="02020603050405020304" pitchFamily="18" charset="0"/>
              </a:rPr>
              <a:t>=</a:t>
            </a:r>
            <a:r>
              <a:rPr lang="zh-CN" altLang="en-US" sz="2800" dirty="0">
                <a:latin typeface="Times New Roman" panose="02020603050405020304" pitchFamily="18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ABC</a:t>
            </a:r>
            <a:r>
              <a:rPr lang="zh-CN" altLang="en-US" sz="2800" b="1" dirty="0">
                <a:latin typeface="Times New Roman" panose="02020603050405020304" pitchFamily="18" charset="0"/>
              </a:rPr>
              <a:t>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9219" name="矩形 8"/>
          <p:cNvSpPr/>
          <p:nvPr/>
        </p:nvSpPr>
        <p:spPr>
          <a:xfrm>
            <a:off x="250825" y="333375"/>
            <a:ext cx="4392613" cy="584200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dirty="0">
                <a:latin typeface="Arial" panose="020B0604020202020204" pitchFamily="34" charset="0"/>
              </a:rPr>
              <a:t>．</a:t>
            </a:r>
            <a:r>
              <a:rPr lang="zh-CN" altLang="en-US" b="1" dirty="0">
                <a:latin typeface="Arial" panose="020B0604020202020204" pitchFamily="34" charset="0"/>
              </a:rPr>
              <a:t>利用性质解决问题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grpSp>
        <p:nvGrpSpPr>
          <p:cNvPr id="9220" name="Group 17"/>
          <p:cNvGrpSpPr/>
          <p:nvPr/>
        </p:nvGrpSpPr>
        <p:grpSpPr>
          <a:xfrm>
            <a:off x="5292725" y="2349500"/>
            <a:ext cx="3644900" cy="2751138"/>
            <a:chOff x="3334" y="1480"/>
            <a:chExt cx="2296" cy="1733"/>
          </a:xfrm>
        </p:grpSpPr>
        <p:sp>
          <p:nvSpPr>
            <p:cNvPr id="9222" name="Rectangle 10"/>
            <p:cNvSpPr/>
            <p:nvPr/>
          </p:nvSpPr>
          <p:spPr>
            <a:xfrm>
              <a:off x="3334" y="2841"/>
              <a:ext cx="345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23" name="Rectangle 11"/>
            <p:cNvSpPr/>
            <p:nvPr/>
          </p:nvSpPr>
          <p:spPr>
            <a:xfrm>
              <a:off x="5285" y="2886"/>
              <a:ext cx="345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24" name="Rectangle 12"/>
            <p:cNvSpPr/>
            <p:nvPr/>
          </p:nvSpPr>
          <p:spPr>
            <a:xfrm>
              <a:off x="4060" y="1480"/>
              <a:ext cx="345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25" name="Rectangle 13"/>
            <p:cNvSpPr/>
            <p:nvPr/>
          </p:nvSpPr>
          <p:spPr>
            <a:xfrm>
              <a:off x="3725" y="2070"/>
              <a:ext cx="345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26" name="Rectangle 14"/>
            <p:cNvSpPr/>
            <p:nvPr/>
          </p:nvSpPr>
          <p:spPr>
            <a:xfrm>
              <a:off x="4496" y="1888"/>
              <a:ext cx="345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9227" name="Picture 1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512" y="1706"/>
              <a:ext cx="1908" cy="138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内容占位符 2"/>
          <p:cNvSpPr>
            <a:spLocks noGrp="1"/>
          </p:cNvSpPr>
          <p:nvPr>
            <p:ph idx="1"/>
          </p:nvPr>
        </p:nvSpPr>
        <p:spPr>
          <a:xfrm>
            <a:off x="179388" y="1989138"/>
            <a:ext cx="8964612" cy="2057400"/>
          </a:xfrm>
          <a:ln/>
        </p:spPr>
        <p:txBody>
          <a:bodyPr vert="horz" wrap="square" lIns="91440" tIns="45720" rIns="91440" bIns="45720" anchor="t">
            <a:spAutoFit/>
          </a:bodyPr>
          <a:p>
            <a:pPr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（</a:t>
            </a:r>
            <a:r>
              <a:rPr lang="en-US" altLang="zh-CN" sz="2800" dirty="0">
                <a:latin typeface="Times New Roman" panose="02020603050405020304" pitchFamily="18" charset="0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</a:rPr>
              <a:t>）本节课主要学习了哪些内容？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（</a:t>
            </a:r>
            <a:r>
              <a:rPr lang="en-US" altLang="zh-CN" sz="2800" dirty="0"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</a:rPr>
              <a:t>）本节课学到了哪些思想方法？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　　① 构造圆内接四边形；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　　② 一题多解，一题多变．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0243" name="矩形 7"/>
          <p:cNvSpPr/>
          <p:nvPr/>
        </p:nvSpPr>
        <p:spPr>
          <a:xfrm>
            <a:off x="250825" y="328613"/>
            <a:ext cx="27368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．课堂小结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相交线第1课时（北京2中分校何鸾）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794</Words>
  <Application>WPS 演示</Application>
  <PresentationFormat>全屏显示(4:3)</PresentationFormat>
  <Paragraphs>135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Calibri</vt:lpstr>
      <vt:lpstr>黑体</vt:lpstr>
      <vt:lpstr>微软雅黑</vt:lpstr>
      <vt:lpstr>Arial Unicode MS</vt:lpstr>
      <vt:lpstr>相交线第1课时（北京2中分校何鸾）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5.1 相交线（第1课时）</dc:title>
  <dc:creator>何鸾</dc:creator>
  <cp:lastModifiedBy>ctj</cp:lastModifiedBy>
  <cp:revision>162</cp:revision>
  <dcterms:created xsi:type="dcterms:W3CDTF">2011-10-22T13:04:31Z</dcterms:created>
  <dcterms:modified xsi:type="dcterms:W3CDTF">2017-11-09T01:44:22Z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